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327" r:id="rId4"/>
    <p:sldId id="330" r:id="rId5"/>
    <p:sldId id="332" r:id="rId6"/>
    <p:sldId id="333" r:id="rId7"/>
    <p:sldId id="334" r:id="rId8"/>
    <p:sldId id="335" r:id="rId9"/>
    <p:sldId id="336" r:id="rId10"/>
    <p:sldId id="337" r:id="rId11"/>
    <p:sldId id="338" r:id="rId12"/>
    <p:sldId id="339" r:id="rId13"/>
    <p:sldId id="323" r:id="rId1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31-5-2018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31-5-2018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31-5-2018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31-5-2018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31-5-2018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31-5-2018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31-5-2018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31-5-2018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31-5-2018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31-5-2018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31-5-2018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pM4DVcp4GS8" TargetMode="External"/><Relationship Id="rId2" Type="http://schemas.openxmlformats.org/officeDocument/2006/relationships/hyperlink" Target="http://www.youtube.com/watch?v=N9EIGqdoEW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56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LG42 IBS2.4 Communiceren</a:t>
            </a:r>
          </a:p>
          <a:p>
            <a:r>
              <a:rPr lang="nl-NL" sz="4000" dirty="0" smtClean="0"/>
              <a:t>Analyseren – les 3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052" y="404664"/>
            <a:ext cx="8598428" cy="6078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598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73154"/>
            <a:ext cx="6019691" cy="6524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689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Doelgroepen bereiken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>
                <a:hlinkClick r:id="rId2"/>
              </a:rPr>
              <a:t>Doelgroep 1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>
                <a:hlinkClick r:id="rId3"/>
              </a:rPr>
              <a:t>Doelgroep 2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1598921"/>
            <a:ext cx="4752528" cy="4894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958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dirty="0" smtClean="0"/>
              <a:t>Aan de gang</a:t>
            </a:r>
          </a:p>
          <a:p>
            <a:pPr marL="514350" indent="-514350">
              <a:buFont typeface="+mj-lt"/>
              <a:buAutoNum type="arabicPeriod"/>
            </a:pPr>
            <a:endParaRPr lang="nl-NL" dirty="0"/>
          </a:p>
          <a:p>
            <a:pPr marL="514350" lvl="0" indent="-514350">
              <a:buFont typeface="+mj-lt"/>
              <a:buAutoNum type="arabicPeriod"/>
            </a:pPr>
            <a:r>
              <a:rPr lang="nl-NL" dirty="0" smtClean="0"/>
              <a:t>Inleiding</a:t>
            </a:r>
          </a:p>
          <a:p>
            <a:pPr marL="514350" lvl="0" indent="-514350">
              <a:buFont typeface="+mj-lt"/>
              <a:buAutoNum type="arabicPeriod"/>
            </a:pPr>
            <a:r>
              <a:rPr lang="nl-NL" dirty="0" smtClean="0"/>
              <a:t>Korte </a:t>
            </a:r>
            <a:r>
              <a:rPr lang="nl-NL" dirty="0"/>
              <a:t>omschrijving bedrijf</a:t>
            </a:r>
          </a:p>
          <a:p>
            <a:pPr marL="514350" lvl="0" indent="-514350">
              <a:buFont typeface="+mj-lt"/>
              <a:buAutoNum type="arabicPeriod"/>
            </a:pPr>
            <a:r>
              <a:rPr lang="nl-NL" dirty="0" smtClean="0"/>
              <a:t>Kennis van de branche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dirty="0" smtClean="0"/>
              <a:t>Branche</a:t>
            </a:r>
            <a:endParaRPr lang="nl-NL" dirty="0"/>
          </a:p>
          <a:p>
            <a:pPr marL="914400" lvl="1" indent="-457200">
              <a:buFont typeface="+mj-lt"/>
              <a:buAutoNum type="arabicPeriod"/>
            </a:pPr>
            <a:r>
              <a:rPr lang="nl-NL" dirty="0"/>
              <a:t>Branchevereniging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dirty="0"/>
              <a:t>Trends</a:t>
            </a:r>
          </a:p>
          <a:p>
            <a:pPr marL="514350" lvl="0" indent="-514350">
              <a:buFont typeface="+mj-lt"/>
              <a:buAutoNum type="arabicPeriod"/>
            </a:pPr>
            <a:r>
              <a:rPr lang="nl-NL" dirty="0"/>
              <a:t>Omgevingsanalyse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dirty="0"/>
              <a:t>Omgeving bedrijf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dirty="0" smtClean="0"/>
              <a:t>Mogelijkheden/onmogelijkheden</a:t>
            </a:r>
          </a:p>
          <a:p>
            <a:pPr marL="0" lvl="0" indent="0">
              <a:buNone/>
            </a:pPr>
            <a:r>
              <a:rPr lang="nl-NL" dirty="0" smtClean="0"/>
              <a:t>5. Doelgroepenanalyse</a:t>
            </a:r>
            <a:endParaRPr lang="nl-NL" dirty="0"/>
          </a:p>
          <a:p>
            <a:pPr lvl="1"/>
            <a:r>
              <a:rPr lang="nl-NL" dirty="0"/>
              <a:t>Wie zijn de (potentiële) klanten</a:t>
            </a:r>
          </a:p>
          <a:p>
            <a:pPr lvl="1"/>
            <a:r>
              <a:rPr lang="nl-NL" dirty="0"/>
              <a:t>Wat is hun behoefte</a:t>
            </a:r>
          </a:p>
          <a:p>
            <a:pPr lvl="1"/>
            <a:r>
              <a:rPr lang="nl-NL" dirty="0"/>
              <a:t>Klanttevredenheid</a:t>
            </a:r>
          </a:p>
          <a:p>
            <a:pPr marL="514350" indent="-457200">
              <a:buFont typeface="+mj-lt"/>
              <a:buAutoNum type="arabicPeriod"/>
            </a:pPr>
            <a:endParaRPr lang="nl-NL" dirty="0"/>
          </a:p>
          <a:p>
            <a:pPr marL="514350" indent="-514350">
              <a:buFont typeface="+mj-lt"/>
              <a:buAutoNum type="arabicPeriod"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4652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Ik heb jullie een mail gestuurd over het huiswerk voor dinsdag.</a:t>
            </a:r>
          </a:p>
          <a:p>
            <a:endParaRPr lang="nl-NL" dirty="0"/>
          </a:p>
          <a:p>
            <a:r>
              <a:rPr lang="nl-NL" dirty="0" smtClean="0"/>
              <a:t>Derde les analyseren</a:t>
            </a:r>
          </a:p>
          <a:p>
            <a:pPr lvl="1"/>
            <a:r>
              <a:rPr lang="nl-NL" dirty="0" smtClean="0"/>
              <a:t>Afmaken vorige weken.</a:t>
            </a:r>
          </a:p>
          <a:p>
            <a:pPr lvl="2"/>
            <a:r>
              <a:rPr lang="nl-NL" dirty="0" smtClean="0"/>
              <a:t>Korte omschrijving bedrijf</a:t>
            </a:r>
          </a:p>
          <a:p>
            <a:pPr lvl="2"/>
            <a:r>
              <a:rPr lang="nl-NL" dirty="0" smtClean="0"/>
              <a:t>Brancheverkenning</a:t>
            </a:r>
          </a:p>
          <a:p>
            <a:pPr lvl="2"/>
            <a:r>
              <a:rPr lang="nl-NL" dirty="0" smtClean="0"/>
              <a:t>Omgevingsanalyse</a:t>
            </a:r>
          </a:p>
          <a:p>
            <a:pPr lvl="1"/>
            <a:r>
              <a:rPr lang="nl-NL" dirty="0" smtClean="0"/>
              <a:t>Deze week</a:t>
            </a:r>
          </a:p>
          <a:p>
            <a:pPr lvl="2"/>
            <a:r>
              <a:rPr lang="nl-NL" dirty="0" smtClean="0"/>
              <a:t>Doelgroep/</a:t>
            </a:r>
            <a:r>
              <a:rPr lang="nl-NL" dirty="0" err="1" smtClean="0"/>
              <a:t>behoefte-analyse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9910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Opbouw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Hoofdstuk 4 van je boek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4.1 financiële analyse</a:t>
            </a:r>
          </a:p>
          <a:p>
            <a:pPr marL="0" indent="0">
              <a:buNone/>
            </a:pPr>
            <a:r>
              <a:rPr lang="nl-NL" dirty="0" smtClean="0"/>
              <a:t>4.2 marktanalyse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Wat is jouw plek in de markt</a:t>
            </a:r>
          </a:p>
          <a:p>
            <a:pPr marL="0" indent="0">
              <a:buNone/>
            </a:pPr>
            <a:r>
              <a:rPr lang="nl-NL" dirty="0" smtClean="0"/>
              <a:t>4.2.1 Branche</a:t>
            </a:r>
          </a:p>
          <a:p>
            <a:pPr marL="0" indent="0">
              <a:buNone/>
            </a:pPr>
            <a:r>
              <a:rPr lang="nl-NL" dirty="0" smtClean="0"/>
              <a:t>4.2.2 Omgeving</a:t>
            </a:r>
          </a:p>
          <a:p>
            <a:pPr marL="0" indent="0">
              <a:buNone/>
            </a:pPr>
            <a:r>
              <a:rPr lang="nl-NL" dirty="0" smtClean="0"/>
              <a:t>4.2.3 Doelgroep</a:t>
            </a:r>
          </a:p>
          <a:p>
            <a:pPr marL="0" indent="0">
              <a:buNone/>
            </a:pPr>
            <a:r>
              <a:rPr lang="nl-NL" dirty="0" smtClean="0"/>
              <a:t>4.2.4 Marketingmix</a:t>
            </a:r>
          </a:p>
          <a:p>
            <a:pPr marL="0" indent="0">
              <a:buNone/>
            </a:pPr>
            <a:r>
              <a:rPr lang="nl-NL" dirty="0" smtClean="0"/>
              <a:t>4.2.5 Concurrentie</a:t>
            </a:r>
          </a:p>
          <a:p>
            <a:pPr marL="0" indent="0">
              <a:buNone/>
            </a:pPr>
            <a:r>
              <a:rPr lang="nl-NL" dirty="0" smtClean="0"/>
              <a:t>4.3 SWOT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739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Omgevingsanalyse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Bestemmingsplan</a:t>
            </a:r>
          </a:p>
          <a:p>
            <a:pPr lvl="1"/>
            <a:r>
              <a:rPr lang="nl-NL" dirty="0"/>
              <a:t>Omgeving</a:t>
            </a:r>
          </a:p>
          <a:p>
            <a:pPr lvl="1"/>
            <a:r>
              <a:rPr lang="nl-NL" dirty="0" smtClean="0"/>
              <a:t>Eigen kavel</a:t>
            </a:r>
          </a:p>
          <a:p>
            <a:pPr lvl="1"/>
            <a:r>
              <a:rPr lang="nl-NL" dirty="0" smtClean="0"/>
              <a:t>Conclusies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36199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Bestemmingsplan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63688" y="1196752"/>
            <a:ext cx="6923112" cy="4929411"/>
          </a:xfrm>
        </p:spPr>
        <p:txBody>
          <a:bodyPr/>
          <a:lstStyle/>
          <a:p>
            <a:pPr>
              <a:buFontTx/>
              <a:buChar char="-"/>
            </a:pPr>
            <a:r>
              <a:rPr lang="nl-NL" dirty="0" smtClean="0"/>
              <a:t>Met uitleg (en dus een legenda)</a:t>
            </a:r>
          </a:p>
          <a:p>
            <a:pPr>
              <a:buFontTx/>
              <a:buChar char="-"/>
            </a:pPr>
            <a:r>
              <a:rPr lang="nl-NL" dirty="0" smtClean="0"/>
              <a:t>Gecombineerd met de werkelijke situatie (foto Google </a:t>
            </a:r>
            <a:r>
              <a:rPr lang="nl-NL" dirty="0"/>
              <a:t>E</a:t>
            </a:r>
            <a:r>
              <a:rPr lang="nl-NL" dirty="0" smtClean="0"/>
              <a:t>arth bijvoorbeeld)</a:t>
            </a:r>
          </a:p>
          <a:p>
            <a:pPr>
              <a:buFontTx/>
              <a:buChar char="-"/>
            </a:pPr>
            <a:r>
              <a:rPr lang="nl-NL" dirty="0" smtClean="0"/>
              <a:t>Hoeveel ruimte is er nog?</a:t>
            </a:r>
          </a:p>
          <a:p>
            <a:pPr>
              <a:buFontTx/>
              <a:buChar char="-"/>
            </a:pPr>
            <a:r>
              <a:rPr lang="nl-NL" dirty="0" smtClean="0"/>
              <a:t>Wat wil de loonwerker?</a:t>
            </a:r>
          </a:p>
          <a:p>
            <a:pPr>
              <a:buFontTx/>
              <a:buChar char="-"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3789040"/>
            <a:ext cx="6629400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5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Doelgroepen en behoeften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Doelgroep: (mogelijke) groep afnemers van een product of dienst, waarop het bedrijf zich richt.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Behoefte: dat wat de klanten nodig </a:t>
            </a:r>
            <a:r>
              <a:rPr lang="nl-NL" dirty="0" smtClean="0"/>
              <a:t>heeft</a:t>
            </a:r>
            <a:r>
              <a:rPr lang="nl-NL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1067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Doelgroepen onderscheiden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nl-NL" dirty="0" smtClean="0"/>
          </a:p>
          <a:p>
            <a:endParaRPr lang="nl-NL" dirty="0"/>
          </a:p>
          <a:p>
            <a:r>
              <a:rPr lang="nl-NL" dirty="0" smtClean="0"/>
              <a:t>Wie zijn de afnemers nu?</a:t>
            </a:r>
          </a:p>
          <a:p>
            <a:pPr lvl="1"/>
            <a:r>
              <a:rPr lang="nl-NL" dirty="0" smtClean="0"/>
              <a:t>Evt. hoofd- en subdoelgroepen onderscheiden</a:t>
            </a:r>
          </a:p>
          <a:p>
            <a:pPr lvl="1"/>
            <a:r>
              <a:rPr lang="nl-NL" dirty="0" smtClean="0"/>
              <a:t>Wie zouden nog meer jouw doelgroepen kunnen zijn?</a:t>
            </a:r>
          </a:p>
          <a:p>
            <a:r>
              <a:rPr lang="nl-NL" dirty="0" smtClean="0"/>
              <a:t>Waarom kopen ze jouw product of dienst?</a:t>
            </a:r>
          </a:p>
          <a:p>
            <a:r>
              <a:rPr lang="nl-NL" dirty="0" smtClean="0"/>
              <a:t>Wat is de behoefte van de doelgroep?</a:t>
            </a:r>
          </a:p>
          <a:p>
            <a:r>
              <a:rPr lang="nl-NL" dirty="0" smtClean="0"/>
              <a:t>Verandert er iets in de doelgroep?</a:t>
            </a:r>
          </a:p>
          <a:p>
            <a:r>
              <a:rPr lang="nl-NL" dirty="0" smtClean="0"/>
              <a:t>Andere/nieuwe doelgroepen?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4587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Doelgroep beschrijven</a:t>
            </a:r>
            <a:endParaRPr lang="nl-NL" dirty="0"/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609600" y="1752600"/>
            <a:ext cx="8229600" cy="434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nl-NL" dirty="0" smtClean="0"/>
              <a:t>Demografische gegevens.</a:t>
            </a:r>
          </a:p>
          <a:p>
            <a:pPr lvl="1"/>
            <a:r>
              <a:rPr lang="nl-NL" dirty="0" smtClean="0"/>
              <a:t>Leeftijd, opleiding, inkomen, woonplaats.</a:t>
            </a:r>
          </a:p>
          <a:p>
            <a:pPr lvl="1"/>
            <a:endParaRPr lang="nl-NL" dirty="0"/>
          </a:p>
          <a:p>
            <a:pPr marL="457200" lvl="1" indent="0">
              <a:buNone/>
            </a:pPr>
            <a:endParaRPr lang="nl-NL" dirty="0" smtClean="0"/>
          </a:p>
          <a:p>
            <a:r>
              <a:rPr lang="nl-NL" dirty="0" smtClean="0"/>
              <a:t>Geef kenmerken en ontwikkelingen van de doelgroep.</a:t>
            </a:r>
          </a:p>
          <a:p>
            <a:pPr lvl="1"/>
            <a:r>
              <a:rPr lang="nl-NL" dirty="0" smtClean="0"/>
              <a:t>De doelgroep schaft ons product één keer per 15 jaar aan.</a:t>
            </a:r>
          </a:p>
          <a:p>
            <a:pPr lvl="1"/>
            <a:r>
              <a:rPr lang="nl-NL" dirty="0" smtClean="0"/>
              <a:t>Klanten willen steeds minder uitgeven.</a:t>
            </a:r>
          </a:p>
          <a:p>
            <a:pPr lvl="1"/>
            <a:r>
              <a:rPr lang="nl-NL" dirty="0" smtClean="0"/>
              <a:t>Ze komen wekelijks bij ons binnen</a:t>
            </a:r>
          </a:p>
          <a:p>
            <a:pPr lvl="1"/>
            <a:r>
              <a:rPr lang="nl-NL" dirty="0" smtClean="0"/>
              <a:t>Gericht op de laagste prijs.</a:t>
            </a:r>
          </a:p>
          <a:p>
            <a:pPr lvl="1"/>
            <a:endParaRPr lang="nl-NL" dirty="0"/>
          </a:p>
          <a:p>
            <a:endParaRPr lang="nl-NL" dirty="0" smtClean="0"/>
          </a:p>
          <a:p>
            <a:pPr lvl="1"/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8457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Doelgroep </a:t>
            </a:r>
            <a:r>
              <a:rPr lang="nl-NL" dirty="0" smtClean="0"/>
              <a:t>bepalen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nl-NL" dirty="0"/>
              <a:t>Is de huidige doelgroep een bewuste keuze?</a:t>
            </a:r>
          </a:p>
          <a:p>
            <a:r>
              <a:rPr lang="nl-NL" dirty="0"/>
              <a:t>Wie wil ik dat mijn doelgroep is?</a:t>
            </a:r>
          </a:p>
          <a:p>
            <a:pPr lvl="1"/>
            <a:r>
              <a:rPr lang="nl-NL" dirty="0"/>
              <a:t>Wie brengt winst?</a:t>
            </a:r>
          </a:p>
          <a:p>
            <a:r>
              <a:rPr lang="nl-NL" dirty="0" smtClean="0"/>
              <a:t>Klanttentrouw</a:t>
            </a:r>
          </a:p>
          <a:p>
            <a:r>
              <a:rPr lang="nl-NL" dirty="0" smtClean="0"/>
              <a:t>Klanttevredenheid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73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1735</TotalTime>
  <Words>282</Words>
  <Application>Microsoft Office PowerPoint</Application>
  <PresentationFormat>Diavoorstelling (4:3)</PresentationFormat>
  <Paragraphs>87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7" baseType="lpstr">
      <vt:lpstr>Arial</vt:lpstr>
      <vt:lpstr>Calibri</vt:lpstr>
      <vt:lpstr>Courier New</vt:lpstr>
      <vt:lpstr>Kantoorthema</vt:lpstr>
      <vt:lpstr>PowerPoint-presentatie</vt:lpstr>
      <vt:lpstr>Wat gaan we vandaag doen?</vt:lpstr>
      <vt:lpstr>Opbouw</vt:lpstr>
      <vt:lpstr>Omgevingsanalyse</vt:lpstr>
      <vt:lpstr>Bestemmingsplan</vt:lpstr>
      <vt:lpstr>Doelgroepen en behoeften</vt:lpstr>
      <vt:lpstr>Doelgroepen onderscheiden</vt:lpstr>
      <vt:lpstr>Doelgroep beschrijven</vt:lpstr>
      <vt:lpstr>Doelgroep bepalen</vt:lpstr>
      <vt:lpstr>PowerPoint-presentatie</vt:lpstr>
      <vt:lpstr>PowerPoint-presentatie</vt:lpstr>
      <vt:lpstr>Doelgroepen bereiken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53</cp:revision>
  <dcterms:created xsi:type="dcterms:W3CDTF">2013-11-15T15:05:42Z</dcterms:created>
  <dcterms:modified xsi:type="dcterms:W3CDTF">2018-05-31T10:24:06Z</dcterms:modified>
</cp:coreProperties>
</file>